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2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9" r:id="rId3"/>
    <p:sldId id="258" r:id="rId4"/>
    <p:sldId id="322" r:id="rId5"/>
    <p:sldId id="326" r:id="rId6"/>
    <p:sldId id="324" r:id="rId7"/>
    <p:sldId id="325" r:id="rId8"/>
    <p:sldId id="264" r:id="rId9"/>
    <p:sldId id="327" r:id="rId10"/>
    <p:sldId id="333" r:id="rId11"/>
    <p:sldId id="328" r:id="rId12"/>
    <p:sldId id="329" r:id="rId13"/>
    <p:sldId id="330" r:id="rId14"/>
    <p:sldId id="331" r:id="rId15"/>
    <p:sldId id="335" r:id="rId16"/>
    <p:sldId id="334" r:id="rId17"/>
    <p:sldId id="336" r:id="rId18"/>
    <p:sldId id="337" r:id="rId19"/>
    <p:sldId id="339" r:id="rId20"/>
    <p:sldId id="340" r:id="rId21"/>
  </p:sldIdLst>
  <p:sldSz cx="9144000" cy="6858000" type="screen4x3"/>
  <p:notesSz cx="6669088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한컴돋움" pitchFamily="18" charset="2"/>
        <a:cs typeface="한컴돋움" pitchFamily="18" charset="2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한컴돋움" pitchFamily="18" charset="2"/>
        <a:cs typeface="한컴돋움" pitchFamily="18" charset="2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한컴돋움" pitchFamily="18" charset="2"/>
        <a:cs typeface="한컴돋움" pitchFamily="18" charset="2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한컴돋움" pitchFamily="18" charset="2"/>
        <a:cs typeface="한컴돋움" pitchFamily="18" charset="2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한컴돋움" pitchFamily="18" charset="2"/>
        <a:cs typeface="한컴돋움" pitchFamily="18" charset="2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한컴돋움" pitchFamily="18" charset="2"/>
        <a:cs typeface="한컴돋움" pitchFamily="18" charset="2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한컴돋움" pitchFamily="18" charset="2"/>
        <a:cs typeface="한컴돋움" pitchFamily="18" charset="2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한컴돋움" pitchFamily="18" charset="2"/>
        <a:cs typeface="한컴돋움" pitchFamily="18" charset="2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한컴돋움" pitchFamily="18" charset="2"/>
        <a:cs typeface="한컴돋움" pitchFamily="18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069">
          <p15:clr>
            <a:srgbClr val="A4A3A4"/>
          </p15:clr>
        </p15:guide>
        <p15:guide id="2" orient="horz" pos="1014">
          <p15:clr>
            <a:srgbClr val="A4A3A4"/>
          </p15:clr>
        </p15:guide>
        <p15:guide id="3" orient="horz" pos="3866">
          <p15:clr>
            <a:srgbClr val="A4A3A4"/>
          </p15:clr>
        </p15:guide>
        <p15:guide id="4" pos="2880">
          <p15:clr>
            <a:srgbClr val="A4A3A4"/>
          </p15:clr>
        </p15:guide>
        <p15:guide id="5" pos="295">
          <p15:clr>
            <a:srgbClr val="A4A3A4"/>
          </p15:clr>
        </p15:guide>
        <p15:guide id="6" pos="54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H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9900"/>
    <a:srgbClr val="4F81BD"/>
    <a:srgbClr val="0000FF"/>
    <a:srgbClr val="006600"/>
    <a:srgbClr val="33CC33"/>
    <a:srgbClr val="6699FF"/>
    <a:srgbClr val="3333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1488" y="108"/>
      </p:cViewPr>
      <p:guideLst>
        <p:guide orient="horz" pos="2069"/>
        <p:guide orient="horz" pos="1014"/>
        <p:guide orient="horz" pos="3866"/>
        <p:guide pos="2880"/>
        <p:guide pos="295"/>
        <p:guide pos="548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4026" y="96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fld id="{CB8FAF92-7DA5-4C1F-8E6B-32E1BAC55B8B}" type="datetime1">
              <a:rPr lang="ko-KR" altLang="en-US" smtClean="0"/>
              <a:t>2019-02-27</a:t>
            </a:fld>
            <a:endParaRPr lang="ko-KR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ko-KR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fld id="{E34A3FEF-DA45-4D91-AEA1-E0911D06604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69055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fld id="{9B6BD047-C1FB-4E32-80C2-9A7E62492EC1}" type="datetime1">
              <a:rPr lang="ko-KR" altLang="en-US" smtClean="0"/>
              <a:t>2019-02-27</a:t>
            </a:fld>
            <a:endParaRPr lang="en-US" altLang="ko-KR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r>
              <a:rPr lang="en-US" altLang="ko-KR"/>
              <a:t>http://plac.dongguk.ac.kr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fld id="{F3A8431A-4B32-46E0-A473-1CB1EB6008E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31384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6134" y="63127"/>
            <a:ext cx="9034114" cy="2023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56134" y="63127"/>
            <a:ext cx="9046593" cy="4017936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268792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584509"/>
            <a:ext cx="325810" cy="219680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00192" y="296224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931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97627"/>
            <a:ext cx="8784976" cy="5616624"/>
          </a:xfrm>
        </p:spPr>
        <p:txBody>
          <a:bodyPr/>
          <a:lstStyle>
            <a:lvl1pPr marL="180000">
              <a:buSzPct val="80000"/>
              <a:defRPr/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8443956" y="6461574"/>
            <a:ext cx="576064" cy="308452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E7EDEF2-0766-4273-BE84-8F5E5E7139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15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584509"/>
            <a:ext cx="325810" cy="219680"/>
          </a:xfrm>
          <a:prstGeom prst="rect">
            <a:avLst/>
          </a:prstGeom>
        </p:spPr>
        <p:txBody>
          <a:bodyPr/>
          <a:lstStyle/>
          <a:p>
            <a:fld id="{A1F30EE3-8CED-4864-BB08-9D13E24DAE9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8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4368" y="6584509"/>
            <a:ext cx="325810" cy="219680"/>
          </a:xfrm>
          <a:prstGeom prst="rect">
            <a:avLst/>
          </a:prstGeom>
        </p:spPr>
        <p:txBody>
          <a:bodyPr/>
          <a:lstStyle/>
          <a:p>
            <a:fld id="{A1F30EE3-8CED-4864-BB08-9D13E24DAE94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0252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84368" y="6584509"/>
            <a:ext cx="325810" cy="219680"/>
          </a:xfrm>
          <a:prstGeom prst="rect">
            <a:avLst/>
          </a:prstGeom>
        </p:spPr>
        <p:txBody>
          <a:bodyPr/>
          <a:lstStyle/>
          <a:p>
            <a:fld id="{A1F30EE3-8CED-4864-BB08-9D13E24DAE94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200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4368" y="6584509"/>
            <a:ext cx="325810" cy="219680"/>
          </a:xfrm>
          <a:prstGeom prst="rect">
            <a:avLst/>
          </a:prstGeom>
        </p:spPr>
        <p:txBody>
          <a:bodyPr/>
          <a:lstStyle/>
          <a:p>
            <a:fld id="{A1F30EE3-8CED-4864-BB08-9D13E24DAE94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801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4368" y="6584509"/>
            <a:ext cx="325810" cy="219680"/>
          </a:xfrm>
          <a:prstGeom prst="rect">
            <a:avLst/>
          </a:prstGeom>
        </p:spPr>
        <p:txBody>
          <a:bodyPr/>
          <a:lstStyle/>
          <a:p>
            <a:fld id="{A1F30EE3-8CED-4864-BB08-9D13E24DAE9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85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584509"/>
            <a:ext cx="325810" cy="219680"/>
          </a:xfrm>
          <a:prstGeom prst="rect">
            <a:avLst/>
          </a:prstGeom>
        </p:spPr>
        <p:txBody>
          <a:bodyPr/>
          <a:lstStyle/>
          <a:p>
            <a:fld id="{A1F30EE3-8CED-4864-BB08-9D13E24DAE94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78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584509"/>
            <a:ext cx="325810" cy="219680"/>
          </a:xfrm>
          <a:prstGeom prst="rect">
            <a:avLst/>
          </a:prstGeom>
        </p:spPr>
        <p:txBody>
          <a:bodyPr/>
          <a:lstStyle/>
          <a:p>
            <a:fld id="{A1F30EE3-8CED-4864-BB08-9D13E24DAE9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1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512" y="128016"/>
            <a:ext cx="7290054" cy="708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998854"/>
            <a:ext cx="8784976" cy="561662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79512" y="128016"/>
            <a:ext cx="0" cy="708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구름 모양 설명선 8"/>
          <p:cNvSpPr/>
          <p:nvPr userDrawn="1"/>
        </p:nvSpPr>
        <p:spPr>
          <a:xfrm>
            <a:off x="8676456" y="6489588"/>
            <a:ext cx="360040" cy="288032"/>
          </a:xfrm>
          <a:prstGeom prst="cloudCallout">
            <a:avLst>
              <a:gd name="adj1" fmla="val 20352"/>
              <a:gd name="adj2" fmla="val 2818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8460432" y="6447258"/>
            <a:ext cx="576064" cy="308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E7EDEF2-0766-4273-BE84-8F5E5E7139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B5D57-A7C8-4DE3-8026-8EC88D83D0BF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0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8" r:id="rId6"/>
    <p:sldLayoutId id="2147483729" r:id="rId7"/>
    <p:sldLayoutId id="2147483730" r:id="rId8"/>
    <p:sldLayoutId id="2147483731" r:id="rId9"/>
  </p:sldLayoutIdLst>
  <p:hf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3600" b="1" kern="1200" cap="all" spc="100" baseline="0">
          <a:solidFill>
            <a:schemeClr val="tx1">
              <a:lumMod val="95000"/>
              <a:lumOff val="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C# 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소개</a:t>
            </a:r>
            <a:endParaRPr lang="ko-KR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 smtClean="0"/>
              <a:t>.NET </a:t>
            </a:r>
            <a:r>
              <a:rPr lang="ko-KR" altLang="en-US" sz="2200" dirty="0" smtClean="0"/>
              <a:t>프레임워크의 실행 시스템 </a:t>
            </a:r>
            <a:endParaRPr lang="en-US" altLang="ko-KR" sz="2200" dirty="0"/>
          </a:p>
          <a:p>
            <a:pPr lvl="1"/>
            <a:r>
              <a:rPr lang="ko-KR" altLang="en-US" sz="2200" dirty="0" smtClean="0"/>
              <a:t>컴파일 된 </a:t>
            </a:r>
            <a:r>
              <a:rPr lang="en-US" altLang="ko-KR" sz="2200" dirty="0" smtClean="0"/>
              <a:t>C# </a:t>
            </a:r>
            <a:r>
              <a:rPr lang="ko-KR" altLang="en-US" sz="2200" dirty="0" smtClean="0"/>
              <a:t>뿐만 아니라 </a:t>
            </a:r>
            <a:r>
              <a:rPr lang="en-US" altLang="ko-KR" sz="2200" dirty="0" smtClean="0"/>
              <a:t>CLS</a:t>
            </a:r>
            <a:r>
              <a:rPr lang="ko-KR" altLang="en-US" sz="2200" dirty="0" smtClean="0"/>
              <a:t>를 따르는 모든 언어 실행</a:t>
            </a:r>
            <a:endParaRPr lang="en-US" altLang="ko-KR" sz="2200" dirty="0" smtClean="0"/>
          </a:p>
          <a:p>
            <a:r>
              <a:rPr lang="ko-KR" altLang="en-US" sz="2200" dirty="0" smtClean="0"/>
              <a:t>자바의 </a:t>
            </a:r>
            <a:r>
              <a:rPr lang="en-US" altLang="ko-KR" sz="2200" dirty="0" smtClean="0"/>
              <a:t>JVM</a:t>
            </a:r>
            <a:r>
              <a:rPr lang="ko-KR" altLang="en-US" sz="2200" dirty="0" smtClean="0"/>
              <a:t>과 동일한 기능을 담당</a:t>
            </a:r>
            <a:endParaRPr lang="en-US" altLang="ko-KR" sz="2200" dirty="0" smtClean="0"/>
          </a:p>
          <a:p>
            <a:r>
              <a:rPr lang="ko-KR" altLang="en-US" sz="2200" dirty="0" smtClean="0"/>
              <a:t>필수적인 실행 환경 </a:t>
            </a:r>
            <a:r>
              <a:rPr lang="en-US" altLang="ko-KR" sz="2200" dirty="0" smtClean="0"/>
              <a:t>3</a:t>
            </a:r>
            <a:r>
              <a:rPr lang="ko-KR" altLang="en-US" sz="2200" dirty="0" smtClean="0"/>
              <a:t>가지 컴포넌트</a:t>
            </a:r>
            <a:endParaRPr lang="en-US" altLang="ko-KR" sz="2200" dirty="0" smtClean="0"/>
          </a:p>
          <a:p>
            <a:pPr lvl="1"/>
            <a:r>
              <a:rPr lang="ko-KR" altLang="en-US" sz="2200" dirty="0" smtClean="0"/>
              <a:t>메모리 관리기</a:t>
            </a:r>
            <a:r>
              <a:rPr lang="en-US" altLang="ko-KR" sz="2200" dirty="0" smtClean="0"/>
              <a:t>, </a:t>
            </a:r>
            <a:r>
              <a:rPr lang="ko-KR" altLang="en-US" sz="2200" dirty="0" err="1" smtClean="0"/>
              <a:t>예외처리기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스레드 지원</a:t>
            </a:r>
            <a:endParaRPr lang="en-US" altLang="ko-KR" sz="2200" dirty="0" smtClean="0"/>
          </a:p>
          <a:p>
            <a:r>
              <a:rPr lang="en-US" altLang="ko-KR" sz="2200" dirty="0" smtClean="0"/>
              <a:t>MSIL, IL(intermediate language) : </a:t>
            </a:r>
            <a:r>
              <a:rPr lang="ko-KR" altLang="en-US" sz="2200" dirty="0" smtClean="0"/>
              <a:t>중간언어</a:t>
            </a:r>
            <a:endParaRPr lang="en-US" altLang="ko-KR" sz="2200" dirty="0" smtClean="0"/>
          </a:p>
          <a:p>
            <a:pPr lvl="1"/>
            <a:r>
              <a:rPr lang="en-US" altLang="ko-KR" sz="2200" dirty="0" smtClean="0"/>
              <a:t>C# </a:t>
            </a:r>
            <a:r>
              <a:rPr lang="ko-KR" altLang="en-US" sz="2200" dirty="0" smtClean="0"/>
              <a:t>프로그램을 컴파일한 코드</a:t>
            </a:r>
            <a:endParaRPr lang="en-US" altLang="ko-KR" sz="2200" dirty="0" smtClean="0"/>
          </a:p>
          <a:p>
            <a:pPr lvl="1"/>
            <a:r>
              <a:rPr lang="en-US" altLang="ko-KR" sz="2200" dirty="0" smtClean="0"/>
              <a:t>*.exe, *.</a:t>
            </a:r>
            <a:r>
              <a:rPr lang="en-US" altLang="ko-KR" sz="2200" dirty="0" err="1" smtClean="0"/>
              <a:t>dll</a:t>
            </a:r>
            <a:r>
              <a:rPr lang="en-US" altLang="ko-KR" sz="2200" dirty="0" smtClean="0"/>
              <a:t>(assembly)</a:t>
            </a:r>
          </a:p>
          <a:p>
            <a:pPr lvl="1"/>
            <a:r>
              <a:rPr lang="en-US" altLang="ko-KR" sz="2200" dirty="0" smtClean="0"/>
              <a:t>.NET </a:t>
            </a:r>
            <a:r>
              <a:rPr lang="ko-KR" altLang="en-US" sz="2200" dirty="0" smtClean="0"/>
              <a:t>언어인 </a:t>
            </a:r>
            <a:r>
              <a:rPr lang="en-US" altLang="ko-KR" sz="2200" dirty="0" smtClean="0"/>
              <a:t>VB, C# </a:t>
            </a:r>
            <a:r>
              <a:rPr lang="ko-KR" altLang="en-US" sz="2200" dirty="0" smtClean="0"/>
              <a:t>등의 </a:t>
            </a:r>
            <a:r>
              <a:rPr lang="ko-KR" altLang="en-US" sz="2200" dirty="0" err="1" smtClean="0"/>
              <a:t>공통언어</a:t>
            </a:r>
            <a:endParaRPr lang="en-US" altLang="ko-KR" sz="2200" dirty="0" smtClean="0"/>
          </a:p>
          <a:p>
            <a:r>
              <a:rPr lang="en-US" altLang="ko-KR" sz="2200" dirty="0" smtClean="0"/>
              <a:t>CLR </a:t>
            </a:r>
            <a:r>
              <a:rPr lang="ko-KR" altLang="en-US" sz="2200" dirty="0" smtClean="0"/>
              <a:t>컴포넌트</a:t>
            </a:r>
            <a:endParaRPr lang="en-US" altLang="ko-KR" sz="2200" dirty="0" smtClean="0"/>
          </a:p>
          <a:p>
            <a:endParaRPr lang="ko-KR" altLang="en-US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공통 언어 런타임</a:t>
            </a:r>
            <a:r>
              <a:rPr lang="en-US" altLang="ko-KR" dirty="0" smtClean="0"/>
              <a:t>(CLR)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Picture 5" descr="UNI0000051c690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11760" y="4619857"/>
            <a:ext cx="3369845" cy="212281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01537" y="3404785"/>
            <a:ext cx="8160639" cy="3326653"/>
          </a:xfrm>
          <a:prstGeom prst="rect">
            <a:avLst/>
          </a:prstGeom>
          <a:solidFill>
            <a:schemeClr val="bg1"/>
          </a:solidFill>
          <a:ln>
            <a:solidFill>
              <a:srgbClr val="00CC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72000" tIns="108000" bIns="108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CLR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구성요소의 역할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IL to Native Compiler :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중간언어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(MSIL)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네이티브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코드로 변환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Manager :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실행 관리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Loader :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 데이터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실행에 필요한 정보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및 클래스 로딩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Security Engine :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코드의 고유성과 사용자 식별에 대한 검증된 보안 제공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Debug Engine: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디버깅과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실행코드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추적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Thread Support : 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 스레드 프로그래밍 지원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Type Checker : 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 안전성을 검증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Exception Manager :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관린</a:t>
            </a:r>
            <a:endParaRPr lang="en-US" altLang="ko-KR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1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09187" y="999176"/>
            <a:ext cx="8649593" cy="5616624"/>
          </a:xfrm>
        </p:spPr>
        <p:txBody>
          <a:bodyPr>
            <a:normAutofit/>
          </a:bodyPr>
          <a:lstStyle/>
          <a:p>
            <a:pPr marL="342900">
              <a:lnSpc>
                <a:spcPct val="100000"/>
              </a:lnSpc>
            </a:pPr>
            <a:r>
              <a:rPr lang="en-US" altLang="ko-KR" dirty="0"/>
              <a:t>CLS : Common Language Specification</a:t>
            </a:r>
          </a:p>
          <a:p>
            <a:pPr marL="342900">
              <a:lnSpc>
                <a:spcPct val="100000"/>
              </a:lnSpc>
            </a:pPr>
            <a:r>
              <a:rPr lang="en-US" altLang="ko-KR" dirty="0" smtClean="0"/>
              <a:t>.NET</a:t>
            </a:r>
            <a:r>
              <a:rPr lang="ko-KR" altLang="en-US" dirty="0" smtClean="0"/>
              <a:t>을 지원하는 언어의 상호 </a:t>
            </a:r>
            <a:r>
              <a:rPr lang="ko-KR" altLang="en-US" dirty="0" err="1" smtClean="0"/>
              <a:t>운용성을</a:t>
            </a:r>
            <a:r>
              <a:rPr lang="ko-KR" altLang="en-US" dirty="0" smtClean="0"/>
              <a:t> 제공하는데 필요한 언어의 기능을 정의하기 위한 스펙</a:t>
            </a:r>
            <a:endParaRPr lang="en-US" altLang="ko-KR" dirty="0" smtClean="0"/>
          </a:p>
          <a:p>
            <a:pPr marL="342900">
              <a:lnSpc>
                <a:spcPct val="100000"/>
              </a:lnSpc>
            </a:pPr>
            <a:r>
              <a:rPr lang="en-US" altLang="ko-KR" dirty="0" smtClean="0"/>
              <a:t>.NET </a:t>
            </a:r>
            <a:r>
              <a:rPr lang="ko-KR" altLang="en-US" dirty="0" smtClean="0"/>
              <a:t>언어가 지켜야 할 최소 코드 규칙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/>
              <a:t>CLS</a:t>
            </a:r>
            <a:r>
              <a:rPr lang="ko-KR" altLang="en-US" dirty="0" smtClean="0"/>
              <a:t>를 만족하는 언어를 “공통 언어”라 부름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C#, Visual Basic .NET, J#, Managed C++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/>
              <a:t>CLS </a:t>
            </a:r>
            <a:r>
              <a:rPr lang="ko-KR" altLang="en-US" dirty="0"/>
              <a:t>를 만족하면 </a:t>
            </a:r>
            <a:r>
              <a:rPr lang="en-US" altLang="ko-KR" dirty="0" smtClean="0"/>
              <a:t>BCL</a:t>
            </a:r>
            <a:r>
              <a:rPr lang="ko-KR" altLang="en-US" dirty="0" smtClean="0"/>
              <a:t>과 서로 </a:t>
            </a:r>
            <a:r>
              <a:rPr lang="ko-KR" altLang="en-US" dirty="0"/>
              <a:t>다른 언어에서 만들어진 라이브러리를 공유할 </a:t>
            </a:r>
            <a:r>
              <a:rPr lang="ko-KR" altLang="en-US" dirty="0" smtClean="0"/>
              <a:t>수 있음</a:t>
            </a:r>
            <a:endParaRPr lang="en-US" altLang="ko-KR" dirty="0" smtClean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공통 언어 스펙</a:t>
            </a:r>
            <a:r>
              <a:rPr lang="en-US" altLang="ko-KR" dirty="0" smtClean="0"/>
              <a:t>(CLS)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2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/>
            <a:r>
              <a:rPr lang="en-US" altLang="ko-KR" dirty="0" smtClean="0"/>
              <a:t>Common Type System</a:t>
            </a:r>
          </a:p>
          <a:p>
            <a:pPr marL="342900"/>
            <a:r>
              <a:rPr lang="ko-KR" altLang="en-US" dirty="0" smtClean="0"/>
              <a:t>다른 언어와 상호 운용성에 필요한 공통의 </a:t>
            </a:r>
            <a:r>
              <a:rPr lang="ko-KR" altLang="en-US" dirty="0" err="1" smtClean="0"/>
              <a:t>자료형</a:t>
            </a:r>
            <a:endParaRPr lang="ko-KR" altLang="en-US" dirty="0" smtClean="0"/>
          </a:p>
          <a:p>
            <a:pPr marL="342900"/>
            <a:r>
              <a:rPr lang="en-US" altLang="ko-KR" dirty="0" smtClean="0"/>
              <a:t>CTS </a:t>
            </a:r>
            <a:r>
              <a:rPr lang="ko-KR" altLang="en-US" dirty="0" smtClean="0"/>
              <a:t>형과 </a:t>
            </a:r>
            <a:r>
              <a:rPr lang="en-US" altLang="ko-KR" dirty="0" smtClean="0"/>
              <a:t>C#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관계</a:t>
            </a:r>
            <a:endParaRPr lang="ko-KR" altLang="en-US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공통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시스템</a:t>
            </a:r>
            <a:r>
              <a:rPr lang="en-US" altLang="ko-KR" dirty="0" smtClean="0"/>
              <a:t>(CTS)</a:t>
            </a:r>
            <a:endParaRPr lang="ko-KR" altLang="en-US" dirty="0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79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9223" name="Rectangle 311"/>
          <p:cNvSpPr>
            <a:spLocks noChangeArrowheads="1"/>
          </p:cNvSpPr>
          <p:nvPr/>
        </p:nvSpPr>
        <p:spPr bwMode="auto">
          <a:xfrm>
            <a:off x="4479925" y="6332538"/>
            <a:ext cx="18415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just"/>
            <a:r>
              <a:rPr lang="en-US" altLang="ko-KR" sz="1000">
                <a:solidFill>
                  <a:srgbClr val="000000"/>
                </a:solidFill>
                <a:latin typeface="한컴바탕" pitchFamily="18" charset="2"/>
                <a:ea typeface="한컴바탕" pitchFamily="18" charset="2"/>
                <a:cs typeface="한컴바탕" pitchFamily="18" charset="2"/>
              </a:rPr>
              <a:t/>
            </a:r>
            <a:br>
              <a:rPr lang="en-US" altLang="ko-KR" sz="1000">
                <a:solidFill>
                  <a:srgbClr val="000000"/>
                </a:solidFill>
                <a:latin typeface="한컴바탕" pitchFamily="18" charset="2"/>
                <a:ea typeface="한컴바탕" pitchFamily="18" charset="2"/>
                <a:cs typeface="한컴바탕" pitchFamily="18" charset="2"/>
              </a:rPr>
            </a:br>
            <a:endParaRPr lang="en-US" altLang="ko-KR" sz="180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27623"/>
              </p:ext>
            </p:extLst>
          </p:nvPr>
        </p:nvGraphicFramePr>
        <p:xfrm>
          <a:off x="761480" y="2350892"/>
          <a:ext cx="7436890" cy="441913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256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0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9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CTS </a:t>
                      </a:r>
                      <a:r>
                        <a:rPr kumimoji="0" lang="ko-KR" altLang="en-US" sz="18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  <a:endParaRPr kumimoji="0" lang="ko-KR" alt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미</a:t>
                      </a:r>
                      <a:endParaRPr kumimoji="0" lang="ko-KR" alt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C# </a:t>
                      </a:r>
                      <a:r>
                        <a:rPr kumimoji="0" lang="ko-KR" altLang="en-US" sz="18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  <a:endParaRPr kumimoji="0" lang="ko-KR" alt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System.Object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객체형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System.String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스트링형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3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System.Sbyte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부호있는 바이트형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(-128</a:t>
                      </a: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～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127)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sbyte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System.Byte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바이트형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</a:t>
                      </a: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～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255)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byte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System.Int16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 정수형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short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System.Uint16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 부호없는 정수형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ushort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System.Int32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 정수형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System.Uint32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 부호없는 정수형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uint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System.Int64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 정수형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long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System.Uint64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 부호없는 정수형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ulong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System.Char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문자형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System.Single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단일 정밀도 실수형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System.Double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이중 정밀도 실수형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double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System.Boolean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부울형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System.Decimal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kumimoji="0" lang="ko-KR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진수형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</a:t>
                      </a:r>
                      <a:endParaRPr kumimoji="0" lang="ko-KR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10800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0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5" name="Rectangle 9"/>
          <p:cNvSpPr>
            <a:spLocks noGrp="1" noChangeArrowheads="1"/>
          </p:cNvSpPr>
          <p:nvPr>
            <p:ph idx="1"/>
          </p:nvPr>
        </p:nvSpPr>
        <p:spPr>
          <a:xfrm>
            <a:off x="158770" y="964728"/>
            <a:ext cx="8784976" cy="5616624"/>
          </a:xfrm>
        </p:spPr>
        <p:txBody>
          <a:bodyPr/>
          <a:lstStyle/>
          <a:p>
            <a:r>
              <a:rPr lang="ko-KR" altLang="en-US" dirty="0" smtClean="0"/>
              <a:t>컴파일 단계</a:t>
            </a:r>
          </a:p>
          <a:p>
            <a:pPr lvl="2"/>
            <a:r>
              <a:rPr lang="en-US" altLang="ko-KR" dirty="0" smtClean="0"/>
              <a:t>C# Compiler</a:t>
            </a:r>
          </a:p>
          <a:p>
            <a:r>
              <a:rPr lang="ko-KR" altLang="en-US" dirty="0" smtClean="0"/>
              <a:t>실행 단계</a:t>
            </a:r>
          </a:p>
          <a:p>
            <a:pPr lvl="2"/>
            <a:r>
              <a:rPr lang="en-US" altLang="ko-KR" dirty="0" smtClean="0"/>
              <a:t>Common Language Runtime</a:t>
            </a:r>
            <a:endParaRPr lang="en-US" altLang="ko-KR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실행 모델</a:t>
            </a:r>
            <a:endParaRPr lang="ko-KR" altLang="en-US"/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48" name="_x33743912" descr="EMB00000c603d5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64088" y="1556792"/>
            <a:ext cx="2808312" cy="4834436"/>
          </a:xfrm>
          <a:prstGeom prst="rect">
            <a:avLst/>
          </a:prstGeom>
          <a:noFill/>
        </p:spPr>
      </p:pic>
      <p:sp>
        <p:nvSpPr>
          <p:cNvPr id="39946" name="AutoShape 10"/>
          <p:cNvSpPr>
            <a:spLocks/>
          </p:cNvSpPr>
          <p:nvPr/>
        </p:nvSpPr>
        <p:spPr bwMode="auto">
          <a:xfrm>
            <a:off x="611560" y="2943855"/>
            <a:ext cx="3456384" cy="1061829"/>
          </a:xfrm>
          <a:prstGeom prst="borderCallout2">
            <a:avLst>
              <a:gd name="adj1" fmla="val 91441"/>
              <a:gd name="adj2" fmla="val 141440"/>
              <a:gd name="adj3" fmla="val 51054"/>
              <a:gd name="adj4" fmla="val 122519"/>
              <a:gd name="adj5" fmla="val 50930"/>
              <a:gd name="adj6" fmla="val 105455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JIT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방법에 의해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Bef>
                <a:spcPct val="50000"/>
              </a:spcBef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(JIT : Just In Time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네이티브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코드로 변환하여 직접 실행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6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956241"/>
            <a:ext cx="8784976" cy="56166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ko-KR" altLang="en-US" sz="2000" dirty="0" smtClean="0"/>
              <a:t>어셈블리 과정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*</a:t>
            </a:r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il</a:t>
            </a:r>
            <a:r>
              <a:rPr lang="en-US" altLang="ko-KR" sz="2000" dirty="0" smtClean="0"/>
              <a:t>  </a:t>
            </a:r>
            <a:r>
              <a:rPr lang="en-US" altLang="ko-KR" sz="2000" dirty="0" smtClean="0">
                <a:sym typeface="Wingdings" pitchFamily="2" charset="2"/>
              </a:rPr>
              <a:t> *.exe or *.dll</a:t>
            </a:r>
            <a:endParaRPr lang="en-US" altLang="ko-KR" sz="2000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ko-KR" altLang="en-US" sz="2000" dirty="0" err="1" smtClean="0"/>
              <a:t>역어셈블리</a:t>
            </a:r>
            <a:r>
              <a:rPr lang="ko-KR" altLang="en-US" sz="2000" dirty="0" smtClean="0"/>
              <a:t> 과정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*</a:t>
            </a:r>
            <a:r>
              <a:rPr lang="en-US" altLang="ko-KR" sz="2000" dirty="0" smtClean="0"/>
              <a:t>.exe or *.</a:t>
            </a:r>
            <a:r>
              <a:rPr lang="en-US" altLang="ko-KR" sz="2000" dirty="0" err="1" smtClean="0"/>
              <a:t>dll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ym typeface="Wingdings" pitchFamily="2" charset="2"/>
              </a:rPr>
              <a:t> *.</a:t>
            </a:r>
            <a:r>
              <a:rPr lang="en-US" altLang="ko-KR" sz="2000" dirty="0" err="1" smtClean="0">
                <a:sym typeface="Wingdings" pitchFamily="2" charset="2"/>
              </a:rPr>
              <a:t>il</a:t>
            </a:r>
            <a:endParaRPr lang="en-US" altLang="ko-KR" sz="2000" dirty="0" smtClean="0">
              <a:sym typeface="Wingdings" pitchFamily="2" charset="2"/>
            </a:endParaRPr>
          </a:p>
          <a:p>
            <a:pPr lvl="3">
              <a:lnSpc>
                <a:spcPct val="100000"/>
              </a:lnSpc>
            </a:pPr>
            <a:endParaRPr lang="en-US" altLang="ko-KR" sz="2000" dirty="0" smtClean="0">
              <a:sym typeface="Wingdings" pitchFamily="2" charset="2"/>
            </a:endParaRPr>
          </a:p>
          <a:p>
            <a:pPr lvl="3">
              <a:lnSpc>
                <a:spcPct val="100000"/>
              </a:lnSpc>
            </a:pPr>
            <a:endParaRPr lang="en-US" altLang="ko-KR" sz="2000" dirty="0" smtClean="0">
              <a:sym typeface="Wingdings" pitchFamily="2" charset="2"/>
            </a:endParaRPr>
          </a:p>
          <a:p>
            <a:pPr lvl="3">
              <a:lnSpc>
                <a:spcPct val="100000"/>
              </a:lnSpc>
            </a:pPr>
            <a:endParaRPr lang="en-US" altLang="ko-KR" sz="2000" dirty="0" smtClean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endParaRPr lang="en-US" altLang="ko-KR" sz="2000" dirty="0" smtClean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endParaRPr lang="en-US" altLang="ko-KR" sz="2000" dirty="0" smtClean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endParaRPr lang="en-US" altLang="ko-KR" sz="2000" dirty="0" smtClean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endParaRPr lang="en-US" altLang="ko-KR" sz="2000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altLang="ko-KR" sz="2000" dirty="0" smtClean="0"/>
              <a:t>IL </a:t>
            </a:r>
            <a:r>
              <a:rPr lang="ko-KR" altLang="en-US" sz="2000" dirty="0" smtClean="0"/>
              <a:t>파일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텍스트 형태로 된 중간 언어 파일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컴파일 된 코드를 확인할 수 있음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더 나아가 디버깅하는데 사용할 수 있음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어셈블리와 역어셈블리 과정</a:t>
            </a:r>
            <a:endParaRPr lang="ko-KR" altLang="en-US"/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6" name="_x33875656" descr="EMB00000c603d5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656" y="2540417"/>
            <a:ext cx="4857211" cy="2448272"/>
          </a:xfrm>
          <a:prstGeom prst="rect">
            <a:avLst/>
          </a:prstGeom>
          <a:noFill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9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7"/>
          <p:cNvSpPr>
            <a:spLocks noGrp="1" noChangeArrowheads="1"/>
          </p:cNvSpPr>
          <p:nvPr>
            <p:ph idx="1"/>
          </p:nvPr>
        </p:nvSpPr>
        <p:spPr>
          <a:xfrm>
            <a:off x="179512" y="895964"/>
            <a:ext cx="8840508" cy="5616624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000" b="1" dirty="0" smtClean="0"/>
              <a:t>프로젝트 만들기</a:t>
            </a:r>
            <a:r>
              <a:rPr lang="en-US" altLang="ko-KR" sz="2000" b="1" dirty="0" smtClean="0"/>
              <a:t>(1)</a:t>
            </a:r>
          </a:p>
          <a:p>
            <a:pPr lvl="1"/>
            <a:r>
              <a:rPr lang="ko-KR" altLang="en-US" sz="2000" b="1" dirty="0" smtClean="0"/>
              <a:t>파일</a:t>
            </a:r>
            <a:r>
              <a:rPr lang="en-US" altLang="ko-KR" sz="2000" b="1" dirty="0" smtClean="0"/>
              <a:t>(F)-&gt;</a:t>
            </a:r>
            <a:r>
              <a:rPr lang="ko-KR" altLang="en-US" sz="2000" b="1" dirty="0" err="1" smtClean="0"/>
              <a:t>새로만들기</a:t>
            </a:r>
            <a:r>
              <a:rPr lang="en-US" altLang="ko-KR" sz="2000" b="1" dirty="0" smtClean="0"/>
              <a:t>(N)-&gt;</a:t>
            </a:r>
            <a:r>
              <a:rPr lang="ko-KR" altLang="en-US" sz="2000" b="1" dirty="0" smtClean="0"/>
              <a:t>프로젝트</a:t>
            </a:r>
            <a:r>
              <a:rPr lang="en-US" altLang="ko-KR" sz="2000" b="1" dirty="0" smtClean="0"/>
              <a:t>(P) -&gt;</a:t>
            </a:r>
            <a:r>
              <a:rPr lang="ko-KR" altLang="en-US" sz="2000" b="1" dirty="0" smtClean="0"/>
              <a:t>이름</a:t>
            </a:r>
            <a:r>
              <a:rPr lang="en-US" altLang="ko-KR" sz="2000" b="1" dirty="0" smtClean="0"/>
              <a:t>(N) </a:t>
            </a:r>
            <a:r>
              <a:rPr lang="ko-KR" altLang="en-US" sz="2000" b="1" dirty="0" smtClean="0"/>
              <a:t>상자에 프로젝트 이름 입력</a:t>
            </a:r>
          </a:p>
        </p:txBody>
      </p:sp>
      <p:sp>
        <p:nvSpPr>
          <p:cNvPr id="2048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C# </a:t>
            </a:r>
            <a:r>
              <a:rPr lang="ko-KR" altLang="en-US" dirty="0"/>
              <a:t>솔루션과 프로젝트 만들기</a:t>
            </a:r>
            <a:endParaRPr lang="ko-KR" altLang="en-US" b="1" dirty="0" smtClean="0">
              <a:latin typeface="+mn-ea"/>
              <a:ea typeface="+mn-ea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D9F8A13C-C8CA-4276-B749-C866E5B62875}" type="slidenum">
              <a:rPr kumimoji="0" lang="en-US" altLang="ko-KR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14</a:t>
            </a:fld>
            <a:endParaRPr kumimoji="0" lang="en-US" altLang="ko-KR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99592" y="2060848"/>
            <a:ext cx="6175442" cy="1300135"/>
            <a:chOff x="1115616" y="3029734"/>
            <a:chExt cx="6336704" cy="139121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-1" r="79211" b="86477"/>
            <a:stretch/>
          </p:blipFill>
          <p:spPr>
            <a:xfrm>
              <a:off x="1115616" y="3029734"/>
              <a:ext cx="6336704" cy="1391217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1115616" y="3356992"/>
              <a:ext cx="576064" cy="143445"/>
            </a:xfrm>
            <a:prstGeom prst="round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422062" y="3563408"/>
              <a:ext cx="917689" cy="135145"/>
            </a:xfrm>
            <a:prstGeom prst="round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572000" y="3563408"/>
              <a:ext cx="1152128" cy="225631"/>
            </a:xfrm>
            <a:prstGeom prst="round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48261" y="1913315"/>
            <a:ext cx="7647477" cy="4633974"/>
            <a:chOff x="187978" y="1032339"/>
            <a:chExt cx="9041743" cy="542923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12994" t="12264" r="57711" b="27544"/>
            <a:stretch/>
          </p:blipFill>
          <p:spPr>
            <a:xfrm>
              <a:off x="323528" y="1032339"/>
              <a:ext cx="7829141" cy="5429235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2339752" y="2250745"/>
              <a:ext cx="2088232" cy="216024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339752" y="2582570"/>
              <a:ext cx="2088232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7978" y="2965145"/>
              <a:ext cx="9041743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2060"/>
                </a:buClr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윈도우 어플리케이션 </a:t>
              </a:r>
              <a:r>
                <a:rPr lang="en-US" altLang="ko-KR" sz="1600" b="1" dirty="0" smtClean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Windows Forms </a:t>
              </a:r>
              <a:r>
                <a:rPr lang="ko-KR" altLang="en-US" sz="1600" b="1" dirty="0" err="1" smtClean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</a:t>
              </a:r>
              <a:r>
                <a:rPr lang="en-US" altLang="ko-KR" sz="1600" b="1" dirty="0" smtClean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(Windows Forms </a:t>
              </a:r>
              <a:r>
                <a:rPr lang="ko-KR" altLang="en-US" sz="1600" b="1" dirty="0" smtClean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응용프로그램</a:t>
              </a:r>
              <a:r>
                <a:rPr lang="en-US" altLang="ko-KR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Clr>
                  <a:srgbClr val="002060"/>
                </a:buClr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콘솔 어플리케이션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콘솔 </a:t>
              </a:r>
              <a:r>
                <a:rPr lang="ko-KR" altLang="en-US" sz="1600" b="1" dirty="0" err="1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콘솔 응용 프로그램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3528" y="5373216"/>
              <a:ext cx="1944216" cy="2160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70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 smtClean="0"/>
              <a:t>프로젝트 만들기</a:t>
            </a:r>
            <a:r>
              <a:rPr lang="en-US" altLang="ko-KR" sz="2200" dirty="0" smtClean="0"/>
              <a:t>(2)</a:t>
            </a:r>
          </a:p>
          <a:p>
            <a:pPr lvl="1"/>
            <a:r>
              <a:rPr lang="ko-KR" altLang="en-US" sz="2200" dirty="0" smtClean="0"/>
              <a:t>솔루션 생성 후 프로젝트 추가</a:t>
            </a:r>
            <a:endParaRPr lang="ko-KR" altLang="en-US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C# </a:t>
            </a:r>
            <a:r>
              <a:rPr lang="ko-KR" altLang="en-US" dirty="0" smtClean="0"/>
              <a:t>솔루션과 프로젝트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827584" y="1844824"/>
            <a:ext cx="6436267" cy="4466399"/>
            <a:chOff x="827584" y="1844824"/>
            <a:chExt cx="6436267" cy="44663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1844824"/>
              <a:ext cx="6436267" cy="446639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22044" y="3645025"/>
              <a:ext cx="1057668" cy="312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91680" y="5229200"/>
              <a:ext cx="1368152" cy="1440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2044" y="4696478"/>
              <a:ext cx="4480714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 경로 지정하고 솔루션 이름 입력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화살표 연결선 9"/>
            <p:cNvCxnSpPr>
              <a:stCxn id="8" idx="2"/>
              <a:endCxn id="7" idx="0"/>
            </p:cNvCxnSpPr>
            <p:nvPr/>
          </p:nvCxnSpPr>
          <p:spPr>
            <a:xfrm flipH="1">
              <a:off x="2375756" y="5096588"/>
              <a:ext cx="786645" cy="132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75756" y="3501008"/>
              <a:ext cx="69762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화살표 연결선 12"/>
            <p:cNvCxnSpPr>
              <a:stCxn id="11" idx="1"/>
              <a:endCxn id="6" idx="3"/>
            </p:cNvCxnSpPr>
            <p:nvPr/>
          </p:nvCxnSpPr>
          <p:spPr>
            <a:xfrm flipH="1">
              <a:off x="1979712" y="3701063"/>
              <a:ext cx="396044" cy="100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194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 sz="2000" b="1" dirty="0" smtClean="0"/>
              <a:t>솔루션 </a:t>
            </a:r>
            <a:r>
              <a:rPr lang="ko-KR" altLang="en-US" sz="2000" b="1" dirty="0"/>
              <a:t>선택 </a:t>
            </a:r>
            <a:r>
              <a:rPr lang="en-US" altLang="ko-KR" sz="2000" b="1" dirty="0"/>
              <a:t>-&gt; </a:t>
            </a:r>
            <a:r>
              <a:rPr lang="ko-KR" altLang="en-US" sz="2000" b="1" dirty="0"/>
              <a:t>마우스 오른쪽 버튼 클릭 </a:t>
            </a:r>
            <a:r>
              <a:rPr lang="en-US" altLang="ko-KR" sz="2000" b="1" dirty="0"/>
              <a:t>-&gt; </a:t>
            </a:r>
            <a:r>
              <a:rPr lang="ko-KR" altLang="en-US" sz="2000" b="1" dirty="0" smtClean="0"/>
              <a:t>추가</a:t>
            </a:r>
            <a:r>
              <a:rPr lang="en-US" altLang="ko-KR" sz="2000" b="1" dirty="0" smtClean="0"/>
              <a:t>(D) </a:t>
            </a:r>
            <a:r>
              <a:rPr lang="en-US" altLang="ko-KR" sz="2000" b="1" dirty="0"/>
              <a:t>-&gt; </a:t>
            </a:r>
            <a:r>
              <a:rPr lang="ko-KR" altLang="en-US" sz="2000" b="1" dirty="0" smtClean="0"/>
              <a:t>새 프로젝트</a:t>
            </a:r>
            <a:r>
              <a:rPr lang="en-US" altLang="ko-KR" sz="2000" b="1" dirty="0" smtClean="0"/>
              <a:t>(N)</a:t>
            </a:r>
            <a:endParaRPr lang="en-US" altLang="ko-KR" sz="2000" b="1" dirty="0"/>
          </a:p>
          <a:p>
            <a:pPr>
              <a:defRPr/>
            </a:pPr>
            <a:r>
              <a:rPr lang="ko-KR" altLang="en-US" sz="2000" b="1" dirty="0" smtClean="0"/>
              <a:t>추가된 프로젝트를 실행하려면 반드시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시작 프로젝트로 </a:t>
            </a:r>
            <a:r>
              <a:rPr lang="ko-KR" altLang="en-US" sz="2000" b="1" dirty="0">
                <a:solidFill>
                  <a:srgbClr val="FF0000"/>
                </a:solidFill>
              </a:rPr>
              <a:t>설정 </a:t>
            </a:r>
            <a:r>
              <a:rPr lang="ko-KR" altLang="en-US" sz="2000" b="1" dirty="0" smtClean="0"/>
              <a:t>해야함</a:t>
            </a:r>
            <a:endParaRPr lang="ko-KR" altLang="en-US" sz="2000" b="1" dirty="0"/>
          </a:p>
          <a:p>
            <a:endParaRPr lang="ko-KR" altLang="en-US" sz="20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 smtClean="0"/>
              <a:t>솔루션에 프로젝트 추가하기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A38D5597-D0C0-49EC-A1AD-E4E453390BA2}" type="slidenum">
              <a:rPr kumimoji="0" lang="en-US" altLang="ko-KR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16</a:t>
            </a:fld>
            <a:endParaRPr kumimoji="0"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71600" y="1986100"/>
            <a:ext cx="7266955" cy="4472734"/>
            <a:chOff x="1441235" y="2238414"/>
            <a:chExt cx="7045078" cy="423951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33310" t="7701" r="39994" b="44700"/>
            <a:stretch/>
          </p:blipFill>
          <p:spPr>
            <a:xfrm>
              <a:off x="1441235" y="2238414"/>
              <a:ext cx="7045078" cy="423951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3680480" y="4785906"/>
              <a:ext cx="1944216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597134" y="4809439"/>
              <a:ext cx="1944216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084168" y="2852936"/>
              <a:ext cx="1944216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680480" y="5035958"/>
              <a:ext cx="1944216" cy="216024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90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accent1"/>
              </a:buClr>
            </a:pPr>
            <a:r>
              <a:rPr lang="ko-KR" altLang="en-US" sz="2200" b="1" dirty="0">
                <a:latin typeface="+mn-ea"/>
              </a:rPr>
              <a:t>콘솔 응용 프로그램 템플릿을 선택 하면 다음과 같은 윈도우 생성</a:t>
            </a:r>
            <a:endParaRPr lang="en-US" altLang="ko-KR" sz="2200" b="1" dirty="0">
              <a:latin typeface="+mn-ea"/>
            </a:endParaRPr>
          </a:p>
          <a:p>
            <a:pPr eaLnBrk="1" hangingPunct="1">
              <a:buClr>
                <a:schemeClr val="accent1"/>
              </a:buClr>
            </a:pPr>
            <a:r>
              <a:rPr lang="ko-KR" altLang="en-US" sz="2200" b="1" dirty="0" smtClean="0">
                <a:latin typeface="+mn-ea"/>
              </a:rPr>
              <a:t>코드 </a:t>
            </a:r>
            <a:r>
              <a:rPr lang="ko-KR" altLang="en-US" sz="2200" b="1" dirty="0" err="1">
                <a:latin typeface="+mn-ea"/>
              </a:rPr>
              <a:t>편집창에서</a:t>
            </a:r>
            <a:r>
              <a:rPr lang="ko-KR" altLang="en-US" sz="2200" b="1" dirty="0">
                <a:latin typeface="+mn-ea"/>
              </a:rPr>
              <a:t> 코드 작성 </a:t>
            </a:r>
            <a:endParaRPr lang="en-US" altLang="ko-KR" sz="2200" b="1" dirty="0" smtClean="0">
              <a:latin typeface="+mn-ea"/>
            </a:endParaRPr>
          </a:p>
          <a:p>
            <a:pPr eaLnBrk="1" hangingPunct="1">
              <a:buClr>
                <a:schemeClr val="accent1"/>
              </a:buClr>
            </a:pPr>
            <a:r>
              <a:rPr lang="ko-KR" altLang="en-US" sz="2200" b="1" dirty="0" smtClean="0">
                <a:latin typeface="+mn-ea"/>
              </a:rPr>
              <a:t>필요한 코드는 자동으로 생성</a:t>
            </a:r>
            <a:endParaRPr lang="en-US" altLang="ko-KR" sz="2200" b="1" dirty="0" smtClean="0">
              <a:latin typeface="+mn-ea"/>
            </a:endParaRPr>
          </a:p>
          <a:p>
            <a:pPr marL="0" indent="0" eaLnBrk="1" hangingPunct="1">
              <a:buClr>
                <a:schemeClr val="accent1"/>
              </a:buClr>
              <a:buNone/>
            </a:pPr>
            <a:endParaRPr lang="en-US" altLang="ko-KR" sz="2200" b="1" dirty="0" smtClean="0">
              <a:latin typeface="+mn-ea"/>
            </a:endParaRPr>
          </a:p>
          <a:p>
            <a:pPr eaLnBrk="1" hangingPunct="1">
              <a:buClr>
                <a:schemeClr val="accent1"/>
              </a:buClr>
            </a:pPr>
            <a:endParaRPr lang="ko-KR" altLang="en-US" sz="2200" b="1" dirty="0">
              <a:latin typeface="+mn-ea"/>
            </a:endParaRPr>
          </a:p>
          <a:p>
            <a:endParaRPr lang="ko-KR" altLang="en-US" sz="2200" b="1" dirty="0">
              <a:latin typeface="+mn-ea"/>
            </a:endParaRPr>
          </a:p>
        </p:txBody>
      </p:sp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 smtClean="0"/>
              <a:t>콘솔 응용 프로그램 작성</a:t>
            </a:r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26A30111-9841-4D0F-9AB9-3C0F853EFE10}" type="slidenum">
              <a:rPr kumimoji="0" lang="en-US" altLang="ko-KR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17</a:t>
            </a:fld>
            <a:endParaRPr kumimoji="0" lang="en-US" altLang="ko-KR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866"/>
          <a:stretch/>
        </p:blipFill>
        <p:spPr>
          <a:xfrm>
            <a:off x="749094" y="2382802"/>
            <a:ext cx="7645811" cy="419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b="1" dirty="0" smtClean="0"/>
              <a:t>콘솔 응용 프로그램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실행 </a:t>
            </a:r>
            <a:r>
              <a:rPr lang="en-US" altLang="ko-KR" b="1" dirty="0" smtClean="0"/>
              <a:t>&amp; </a:t>
            </a:r>
            <a:r>
              <a:rPr lang="ko-KR" altLang="en-US" b="1" dirty="0" smtClean="0"/>
              <a:t>결과 </a:t>
            </a:r>
            <a:endParaRPr lang="en-US" altLang="ko-KR" b="1" dirty="0" smtClean="0"/>
          </a:p>
        </p:txBody>
      </p:sp>
      <p:sp>
        <p:nvSpPr>
          <p:cNvPr id="16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67AD9D17-864A-42EE-A79E-1940AE5BB33C}" type="slidenum">
              <a:rPr kumimoji="0" lang="en-US" altLang="ko-KR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18</a:t>
            </a:fld>
            <a:endParaRPr kumimoji="0" lang="en-US" altLang="ko-KR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1560" y="1556792"/>
            <a:ext cx="7620086" cy="3395964"/>
            <a:chOff x="879398" y="1674911"/>
            <a:chExt cx="7620086" cy="3395964"/>
          </a:xfrm>
        </p:grpSpPr>
        <p:grpSp>
          <p:nvGrpSpPr>
            <p:cNvPr id="23557" name="그룹 25"/>
            <p:cNvGrpSpPr>
              <a:grpSpLocks/>
            </p:cNvGrpSpPr>
            <p:nvPr/>
          </p:nvGrpSpPr>
          <p:grpSpPr bwMode="auto">
            <a:xfrm>
              <a:off x="4824413" y="1674911"/>
              <a:ext cx="3675071" cy="3395964"/>
              <a:chOff x="4824413" y="1674911"/>
              <a:chExt cx="3675071" cy="3395973"/>
            </a:xfrm>
          </p:grpSpPr>
          <p:pic>
            <p:nvPicPr>
              <p:cNvPr id="23558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80" r="55208" b="68333"/>
              <a:stretch>
                <a:fillRect/>
              </a:stretch>
            </p:blipFill>
            <p:spPr bwMode="auto">
              <a:xfrm>
                <a:off x="5599288" y="2160334"/>
                <a:ext cx="2860500" cy="2910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모서리가 둥근 직사각형 8"/>
              <p:cNvSpPr/>
              <p:nvPr/>
            </p:nvSpPr>
            <p:spPr bwMode="auto">
              <a:xfrm>
                <a:off x="6038850" y="3079754"/>
                <a:ext cx="2420938" cy="230189"/>
              </a:xfrm>
              <a:prstGeom prst="roundRect">
                <a:avLst/>
              </a:prstGeom>
              <a:noFill/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11" name="직선 화살표 연결선 10"/>
              <p:cNvCxnSpPr>
                <a:stCxn id="9" idx="1"/>
                <a:endCxn id="20494" idx="3"/>
              </p:cNvCxnSpPr>
              <p:nvPr/>
            </p:nvCxnSpPr>
            <p:spPr bwMode="auto">
              <a:xfrm rot="10800000">
                <a:off x="4824413" y="2241552"/>
                <a:ext cx="1214437" cy="952503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 bwMode="auto">
              <a:xfrm>
                <a:off x="5634597" y="1674911"/>
                <a:ext cx="2864887" cy="4616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실행 방법</a:t>
                </a: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398" y="1783238"/>
              <a:ext cx="3945015" cy="1180625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294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45" name="Rectangle 3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C# </a:t>
            </a:r>
            <a:r>
              <a:rPr lang="ko-KR" altLang="en-US" dirty="0" smtClean="0"/>
              <a:t>프로그래밍 언어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MS</a:t>
            </a:r>
            <a:r>
              <a:rPr lang="ko-KR" altLang="en-US" dirty="0" smtClean="0"/>
              <a:t>사의 </a:t>
            </a:r>
            <a:r>
              <a:rPr lang="ko-KR" altLang="en-US" dirty="0" err="1" smtClean="0"/>
              <a:t>앤더스</a:t>
            </a:r>
            <a:r>
              <a:rPr lang="ko-KR" altLang="en-US" dirty="0" smtClean="0"/>
              <a:t> 헬스버그</a:t>
            </a:r>
            <a:r>
              <a:rPr lang="en-US" altLang="ko-KR" dirty="0" smtClean="0"/>
              <a:t>(Anders Hejlsberg)</a:t>
            </a:r>
            <a:r>
              <a:rPr lang="ko-KR" altLang="en-US" dirty="0" smtClean="0"/>
              <a:t>가 고안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.NET</a:t>
            </a:r>
            <a:r>
              <a:rPr lang="ko-KR" altLang="en-US" dirty="0" smtClean="0"/>
              <a:t>에 최적화된 언어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컴포넌트 지향 프로그래밍 언어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사용 범위 </a:t>
            </a:r>
            <a:r>
              <a:rPr lang="en-US" altLang="ko-KR" dirty="0" smtClean="0"/>
              <a:t>: Web, DB, Game,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, Network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C#</a:t>
            </a:r>
            <a:r>
              <a:rPr lang="ko-KR" altLang="en-US" dirty="0" smtClean="0"/>
              <a:t>의 특징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자료 추상화 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클래스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델리게이트와</a:t>
            </a:r>
            <a:r>
              <a:rPr lang="ko-KR" altLang="en-US" dirty="0" smtClean="0"/>
              <a:t> 이벤트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멀티스레드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예외처리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연산자 중복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제네릭</a:t>
            </a:r>
            <a:endParaRPr lang="ko-KR" altLang="en-US" dirty="0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소개 </a:t>
            </a:r>
            <a:r>
              <a:rPr lang="en-US" altLang="ko-KR" dirty="0" smtClean="0"/>
              <a:t>[1/2]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4" cy="308452"/>
          </a:xfrm>
        </p:spPr>
        <p:txBody>
          <a:bodyPr/>
          <a:lstStyle/>
          <a:p>
            <a:fld id="{2E7EDEF2-0766-4273-BE84-8F5E5E71399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ko-KR" altLang="en-US" dirty="0" smtClean="0"/>
              <a:t>다음과 같은 솔루션과 프로젝트를 </a:t>
            </a:r>
            <a:r>
              <a:rPr lang="ko-KR" altLang="en-US" dirty="0" err="1" smtClean="0"/>
              <a:t>생성하시오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솔루션 명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FirstCS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명 </a:t>
            </a:r>
            <a:r>
              <a:rPr lang="en-US" altLang="ko-KR" dirty="0" smtClean="0"/>
              <a:t>: Hello</a:t>
            </a:r>
          </a:p>
          <a:p>
            <a:pPr lvl="2"/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en-US" altLang="ko-KR" dirty="0" smtClean="0"/>
              <a:t>1)</a:t>
            </a:r>
            <a:r>
              <a:rPr lang="ko-KR" altLang="en-US" dirty="0" smtClean="0"/>
              <a:t>에서 생성한 프로젝트에 다음과 같은 프로그램을 작성하고 </a:t>
            </a:r>
            <a:r>
              <a:rPr lang="ko-KR" altLang="en-US" dirty="0" err="1" smtClean="0"/>
              <a:t>실행하시오</a:t>
            </a:r>
            <a:endParaRPr lang="en-US" altLang="ko-KR" dirty="0" smtClean="0"/>
          </a:p>
          <a:p>
            <a:pPr marL="457200" indent="-457200">
              <a:buFont typeface="+mj-lt"/>
              <a:buAutoNum type="arabicParenR"/>
            </a:pP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310896" lvl="2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실습과제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429000"/>
            <a:ext cx="4104456" cy="264397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34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C </a:t>
            </a:r>
            <a:r>
              <a:rPr lang="ko-KR" altLang="en-US" dirty="0" smtClean="0"/>
              <a:t>계열의 언어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C++</a:t>
            </a:r>
            <a:r>
              <a:rPr lang="ko-KR" altLang="en-US" dirty="0" smtClean="0"/>
              <a:t>와 자바로부터 영향을 받았음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C: </a:t>
            </a:r>
            <a:r>
              <a:rPr lang="ko-KR" altLang="en-US" dirty="0" smtClean="0"/>
              <a:t>연산자와 문장 등 기본적인 언어의 기능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C++: </a:t>
            </a:r>
            <a:r>
              <a:rPr lang="ko-KR" altLang="en-US" dirty="0" smtClean="0"/>
              <a:t>객체지향 속성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연산자 중복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제네릭</a:t>
            </a:r>
            <a:r>
              <a:rPr lang="en-US" altLang="ko-KR" dirty="0" smtClean="0"/>
              <a:t>(Generic)</a:t>
            </a:r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자바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예외처리와 </a:t>
            </a:r>
            <a:r>
              <a:rPr lang="ko-KR" altLang="en-US" dirty="0" err="1" smtClean="0"/>
              <a:t>스레드</a:t>
            </a:r>
            <a:endParaRPr lang="ko-KR" altLang="en-US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C# </a:t>
            </a:r>
            <a:r>
              <a:rPr lang="ko-KR" altLang="en-US" dirty="0" smtClean="0"/>
              <a:t>언어의 계통도</a:t>
            </a:r>
            <a:endParaRPr lang="ko-KR" altLang="en-US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소개 </a:t>
            </a:r>
            <a:r>
              <a:rPr lang="en-US" altLang="ko-KR" dirty="0" smtClean="0"/>
              <a:t>[2/2]</a:t>
            </a:r>
            <a:endParaRPr lang="en-US" altLang="ko-KR" dirty="0"/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5" name="_x34166704" descr="EMB00000c603d5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12371" y="3517693"/>
            <a:ext cx="3024336" cy="32147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콘솔 애플리케이션</a:t>
            </a:r>
          </a:p>
          <a:p>
            <a:pPr lvl="1"/>
            <a:r>
              <a:rPr lang="ko-KR" altLang="en-US" dirty="0" smtClean="0"/>
              <a:t>문자기반 명령어 프롬프트 환경에서 실행</a:t>
            </a:r>
          </a:p>
          <a:p>
            <a:pPr lvl="1"/>
            <a:r>
              <a:rPr lang="ko-KR" altLang="en-US" dirty="0" smtClean="0"/>
              <a:t>키보드를 통해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화면에 문자로 출력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r>
              <a:rPr lang="ko-KR" altLang="en-US" dirty="0" err="1" smtClean="0"/>
              <a:t>윈폼</a:t>
            </a:r>
            <a:r>
              <a:rPr lang="ko-KR" altLang="en-US" dirty="0" smtClean="0"/>
              <a:t> 애플리케이션</a:t>
            </a:r>
          </a:p>
          <a:p>
            <a:pPr lvl="1"/>
            <a:r>
              <a:rPr lang="ko-KR" altLang="en-US" dirty="0" smtClean="0"/>
              <a:t>윈도우 폼 애플리케이션</a:t>
            </a:r>
            <a:r>
              <a:rPr lang="en-US" altLang="ko-KR" dirty="0" smtClean="0"/>
              <a:t>(Windows forms Application)</a:t>
            </a:r>
            <a:r>
              <a:rPr lang="ko-KR" altLang="en-US" dirty="0" smtClean="0"/>
              <a:t>의 약어</a:t>
            </a:r>
          </a:p>
          <a:p>
            <a:pPr lvl="1"/>
            <a:r>
              <a:rPr lang="en-US" altLang="ko-KR" dirty="0" smtClean="0"/>
              <a:t>GUI</a:t>
            </a:r>
            <a:r>
              <a:rPr lang="ko-KR" altLang="en-US" dirty="0" smtClean="0"/>
              <a:t>를 통해서 입출력을 수행</a:t>
            </a:r>
          </a:p>
          <a:p>
            <a:pPr lvl="1"/>
            <a:r>
              <a:rPr lang="ko-KR" altLang="en-US" dirty="0" smtClean="0"/>
              <a:t>이벤트 처리 방식을 통해 실행</a:t>
            </a:r>
            <a:endParaRPr lang="en-US" altLang="ko-KR" dirty="0" smtClean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윈폼과</a:t>
            </a:r>
            <a:r>
              <a:rPr lang="ko-KR" altLang="en-US" dirty="0" smtClean="0"/>
              <a:t> 콘솔 애플리케이션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SDK(Software Development)</a:t>
            </a:r>
            <a:r>
              <a:rPr lang="ko-KR" altLang="en-US" dirty="0" smtClean="0"/>
              <a:t>를 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.NET </a:t>
            </a:r>
            <a:r>
              <a:rPr lang="ko-KR" altLang="en-US" dirty="0" smtClean="0"/>
              <a:t>프레임워크에서 지원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컴파일러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실행엔진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라이브러리 등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편집기만 있으면 개발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통합개발</a:t>
            </a:r>
            <a:r>
              <a:rPr lang="ko-KR" altLang="en-US" dirty="0" smtClean="0"/>
              <a:t> 환경</a:t>
            </a:r>
            <a:r>
              <a:rPr lang="en-US" altLang="ko-KR" dirty="0" smtClean="0"/>
              <a:t>(IDE)</a:t>
            </a:r>
          </a:p>
          <a:p>
            <a:pPr lvl="2"/>
            <a:r>
              <a:rPr lang="en-US" altLang="ko-KR" dirty="0" smtClean="0"/>
              <a:t>Visual Studio </a:t>
            </a:r>
          </a:p>
          <a:p>
            <a:pPr marL="310896" lvl="2" indent="0">
              <a:buNone/>
            </a:pPr>
            <a:endParaRPr lang="en-US" altLang="ko-KR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C# </a:t>
            </a:r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5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Console</a:t>
            </a:r>
            <a:r>
              <a:rPr lang="ko-KR" altLang="en-US" cap="none" dirty="0" smtClean="0"/>
              <a:t> </a:t>
            </a:r>
            <a:r>
              <a:rPr lang="en-US" altLang="ko-KR" cap="none" dirty="0" smtClean="0"/>
              <a:t>Application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46411"/>
              </p:ext>
            </p:extLst>
          </p:nvPr>
        </p:nvGraphicFramePr>
        <p:xfrm>
          <a:off x="247912" y="1052735"/>
          <a:ext cx="8572560" cy="53871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57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87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System; </a:t>
                      </a:r>
                      <a:r>
                        <a:rPr lang="en-US" altLang="ko-KR" sz="1600" b="1" kern="1200" noProof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// </a:t>
                      </a:r>
                      <a:r>
                        <a:rPr lang="ko-KR" altLang="en-US" sz="1600" b="1" kern="1200" noProof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다른 </a:t>
                      </a:r>
                      <a:r>
                        <a:rPr lang="en-US" altLang="ko-KR" sz="1600" b="1" kern="1200" noProof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namespace</a:t>
                      </a:r>
                      <a:r>
                        <a:rPr lang="ko-KR" altLang="en-US" sz="1600" b="1" kern="1200" noProof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 있는 클래스를 사용하고자 할 때</a:t>
                      </a:r>
                      <a:endParaRPr lang="ko-KR" altLang="ko-KR" sz="1600" b="1" kern="1200" noProof="1" smtClean="0">
                        <a:solidFill>
                          <a:srgbClr val="008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System.Collections.Generic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System.Linq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System.Text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System.Threading.Tasks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endParaRPr lang="ko-KR" altLang="en-US" sz="16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namespace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Program </a:t>
                      </a:r>
                      <a:r>
                        <a:rPr lang="en-US" altLang="ko-KR" sz="1600" b="1" kern="1200" noProof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//</a:t>
                      </a:r>
                      <a:r>
                        <a:rPr lang="en-US" altLang="en-US" sz="1600" b="1" kern="1200" noProof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noProof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클래스들을 그룹핑한 단위를 네임스페이스</a:t>
                      </a:r>
                      <a:endParaRPr lang="en-US" altLang="ko-KR" sz="1600" b="1" kern="1200" dirty="0" smtClean="0">
                        <a:solidFill>
                          <a:srgbClr val="008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1600" b="1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</a:p>
                    <a:p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static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Main(</a:t>
                      </a:r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[] </a:t>
                      </a: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args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 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//Main() </a:t>
                      </a:r>
                      <a:r>
                        <a:rPr lang="ko-KR" altLang="en-US" sz="1600" dirty="0" err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메소드에서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시작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반드시 존재</a:t>
                      </a:r>
                      <a:endParaRPr lang="ko-KR" altLang="en-US" sz="16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</a:p>
                    <a:p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6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answer;  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 변수 선언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문장 끝에는 반드시 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ko-KR" altLang="en-US" sz="16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600" dirty="0" err="1" smtClean="0">
                          <a:solidFill>
                            <a:srgbClr val="2B91A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Console</a:t>
                      </a: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.WriteLine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smtClean="0">
                          <a:solidFill>
                            <a:srgbClr val="A31515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C#</a:t>
                      </a:r>
                      <a:r>
                        <a:rPr lang="ko-KR" altLang="en-US" sz="1600" dirty="0" smtClean="0">
                          <a:solidFill>
                            <a:srgbClr val="A31515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처음인가요</a:t>
                      </a:r>
                      <a:r>
                        <a:rPr lang="en-US" altLang="ko-KR" sz="1600" dirty="0" smtClean="0">
                          <a:solidFill>
                            <a:srgbClr val="A31515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"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);  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출력</a:t>
                      </a:r>
                      <a:endParaRPr lang="ko-KR" altLang="en-US" sz="16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answer = </a:t>
                      </a:r>
                      <a:r>
                        <a:rPr lang="en-US" altLang="ko-KR" sz="1600" dirty="0" err="1" smtClean="0">
                          <a:solidFill>
                            <a:srgbClr val="2B91A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Console</a:t>
                      </a: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.ReadLine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();  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표준입력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600" dirty="0" err="1" smtClean="0">
                          <a:solidFill>
                            <a:srgbClr val="2B91A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Console</a:t>
                      </a: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.WriteLine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smtClean="0">
                          <a:solidFill>
                            <a:srgbClr val="A31515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C# </a:t>
                      </a:r>
                      <a:r>
                        <a:rPr lang="ko-KR" altLang="en-US" sz="1600" dirty="0" smtClean="0">
                          <a:solidFill>
                            <a:srgbClr val="A31515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언어는  </a:t>
                      </a:r>
                      <a:r>
                        <a:rPr lang="en-US" altLang="ko-KR" sz="1600" dirty="0" smtClean="0">
                          <a:solidFill>
                            <a:srgbClr val="A31515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{0}  "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answer); 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입력문자열 출력</a:t>
                      </a:r>
                      <a:endParaRPr lang="ko-KR" altLang="en-US" sz="16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600" dirty="0" err="1" smtClean="0">
                          <a:solidFill>
                            <a:srgbClr val="2B91A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Console</a:t>
                      </a: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.WriteLine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smtClean="0">
                          <a:solidFill>
                            <a:srgbClr val="A31515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C# </a:t>
                      </a:r>
                      <a:r>
                        <a:rPr lang="ko-KR" altLang="en-US" sz="1600" dirty="0" smtClean="0">
                          <a:solidFill>
                            <a:srgbClr val="A31515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언어는  </a:t>
                      </a:r>
                      <a:r>
                        <a:rPr lang="en-US" altLang="ko-KR" sz="1600" dirty="0" smtClean="0">
                          <a:solidFill>
                            <a:srgbClr val="A31515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answer);</a:t>
                      </a:r>
                    </a:p>
                    <a:p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r>
                        <a:rPr lang="en-US" altLang="ko-KR" sz="1600" dirty="0" err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Console.WriteLine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(“C# 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언어는  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{0}  {1}", answer, “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반갑습니다”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); </a:t>
                      </a:r>
                      <a:endParaRPr lang="ko-KR" altLang="en-US" sz="16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System namespace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포함시키지 않으면 </a:t>
                      </a:r>
                      <a:r>
                        <a:rPr lang="en-US" altLang="ko-KR" sz="1600" dirty="0" err="1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System.Console.WrteLine</a:t>
                      </a:r>
                      <a:r>
                        <a:rPr lang="en-US" altLang="ko-KR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r>
                        <a:rPr lang="ko-KR" altLang="en-US" sz="1600" dirty="0" smtClean="0">
                          <a:solidFill>
                            <a:srgbClr val="008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작성</a:t>
                      </a:r>
                      <a:endParaRPr lang="ko-KR" altLang="en-US" sz="16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  <a:endParaRPr lang="en-US" sz="16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340768"/>
            <a:ext cx="3563086" cy="10663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7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Window</a:t>
            </a:r>
            <a:r>
              <a:rPr lang="ko-KR" altLang="en-US" cap="none" dirty="0" smtClean="0"/>
              <a:t> </a:t>
            </a:r>
            <a:r>
              <a:rPr lang="en-US" altLang="ko-KR" cap="none" dirty="0" smtClean="0"/>
              <a:t>Application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55655"/>
              </p:ext>
            </p:extLst>
          </p:nvPr>
        </p:nvGraphicFramePr>
        <p:xfrm>
          <a:off x="247912" y="983946"/>
          <a:ext cx="8572560" cy="5425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57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1566"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System;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System.Collections.Generic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System.ComponentModel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System.Data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System.Drawing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System.Linq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System.Text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System.Threading.Tasks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System.Windows.Forms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endParaRPr lang="ko-KR" altLang="en-US" sz="14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namespace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FirstWindowsFormsApp1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partial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rgbClr val="2B91A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Form1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 smtClean="0">
                          <a:solidFill>
                            <a:srgbClr val="2B91A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Form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Form1()</a:t>
                      </a:r>
                    </a:p>
                    <a:p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InitializeComponent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();</a:t>
                      </a:r>
                    </a:p>
                    <a:p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endParaRPr lang="ko-KR" altLang="en-US" sz="140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private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button1_Click(</a:t>
                      </a:r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sender, </a:t>
                      </a:r>
                      <a:r>
                        <a:rPr lang="en-US" altLang="ko-KR" sz="1400" dirty="0" err="1" smtClean="0">
                          <a:solidFill>
                            <a:srgbClr val="2B91A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EventArgs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e)</a:t>
                      </a:r>
                    </a:p>
                    <a:p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label2.Text = label2.Text + textBox1.Text;</a:t>
                      </a:r>
                    </a:p>
                    <a:p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  <a:endParaRPr lang="en-US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77" y="1047448"/>
            <a:ext cx="1924710" cy="19580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77" y="3152692"/>
            <a:ext cx="1931865" cy="198571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19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9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 과정</a:t>
            </a:r>
          </a:p>
          <a:p>
            <a:pPr lvl="1"/>
            <a:r>
              <a:rPr lang="en-US" altLang="ko-KR" dirty="0" err="1" smtClean="0"/>
              <a:t>csc</a:t>
            </a:r>
            <a:r>
              <a:rPr lang="en-US" altLang="ko-KR" dirty="0" smtClean="0"/>
              <a:t> : C# compiler</a:t>
            </a:r>
          </a:p>
          <a:p>
            <a:r>
              <a:rPr lang="ko-KR" altLang="en-US" dirty="0" smtClean="0"/>
              <a:t>실행 시스템</a:t>
            </a:r>
          </a:p>
          <a:p>
            <a:pPr lvl="1"/>
            <a:r>
              <a:rPr lang="en-US" altLang="ko-KR" dirty="0" smtClean="0"/>
              <a:t>CLR – Common Language Runtime</a:t>
            </a:r>
          </a:p>
          <a:p>
            <a:r>
              <a:rPr lang="ko-KR" altLang="en-US" dirty="0" smtClean="0"/>
              <a:t>실행 과정</a:t>
            </a:r>
            <a:endParaRPr lang="ko-KR" altLang="en-US" dirty="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C# </a:t>
            </a:r>
            <a:r>
              <a:rPr lang="ko-KR" altLang="en-US" smtClean="0"/>
              <a:t>프로그램 실행과정</a:t>
            </a:r>
            <a:endParaRPr lang="ko-KR" altLang="en-US"/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40" name="_x63625704" descr="EMB00000c603d5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7584" y="3347249"/>
            <a:ext cx="7114136" cy="3168352"/>
          </a:xfrm>
          <a:prstGeom prst="rect">
            <a:avLst/>
          </a:prstGeom>
          <a:noFill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419017" y="6461574"/>
            <a:ext cx="576064" cy="308452"/>
          </a:xfrm>
        </p:spPr>
        <p:txBody>
          <a:bodyPr/>
          <a:lstStyle/>
          <a:p>
            <a:fld id="{2E7EDEF2-0766-4273-BE84-8F5E5E71399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3" name="Rectangle 1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.NET </a:t>
            </a:r>
            <a:r>
              <a:rPr lang="ko-KR" altLang="en-US" dirty="0" smtClean="0"/>
              <a:t>프레임워크</a:t>
            </a:r>
            <a:r>
              <a:rPr lang="en-US" altLang="ko-KR" dirty="0" smtClean="0"/>
              <a:t>(Framework)</a:t>
            </a:r>
          </a:p>
          <a:p>
            <a:pPr lvl="1"/>
            <a:r>
              <a:rPr lang="ko-KR" altLang="en-US" dirty="0" smtClean="0"/>
              <a:t>마이크로소프트사가 개발한 프로그램 개발 환경</a:t>
            </a:r>
            <a:endParaRPr lang="en-US" altLang="ko-KR" dirty="0" smtClean="0"/>
          </a:p>
          <a:p>
            <a:r>
              <a:rPr lang="en-US" altLang="ko-KR" dirty="0" smtClean="0"/>
              <a:t>.NET </a:t>
            </a:r>
            <a:r>
              <a:rPr lang="ko-KR" altLang="en-US" dirty="0" smtClean="0"/>
              <a:t>프레임워크 구성요소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라이브러리와 </a:t>
            </a:r>
            <a:r>
              <a:rPr lang="en-US" altLang="ko-KR" dirty="0" smtClean="0"/>
              <a:t>CLR(Common Language Runtime)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.NET </a:t>
            </a:r>
            <a:r>
              <a:rPr lang="ko-KR" altLang="en-US" dirty="0" smtClean="0"/>
              <a:t>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DEF2-0766-4273-BE84-8F5E5E71399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763688" y="2780928"/>
            <a:ext cx="4248472" cy="3096344"/>
            <a:chOff x="1187624" y="2492896"/>
            <a:chExt cx="3960440" cy="2664296"/>
          </a:xfrm>
        </p:grpSpPr>
        <p:sp>
          <p:nvSpPr>
            <p:cNvPr id="3" name="직사각형 2"/>
            <p:cNvSpPr/>
            <p:nvPr/>
          </p:nvSpPr>
          <p:spPr>
            <a:xfrm>
              <a:off x="1187624" y="2492896"/>
              <a:ext cx="3960440" cy="26642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48590" y="2536381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라이브러리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403648" y="3008187"/>
              <a:ext cx="1323910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윈폼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030675" y="3008187"/>
              <a:ext cx="1880779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ASP.NET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402016" y="3460746"/>
              <a:ext cx="3509437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ADO.NET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392538" y="3942508"/>
              <a:ext cx="3528391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Base Class Library(BCL)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331640" y="4491060"/>
              <a:ext cx="3672408" cy="594124"/>
            </a:xfrm>
            <a:prstGeom prst="roundRect">
              <a:avLst>
                <a:gd name="adj" fmla="val 0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en-US" altLang="ko-KR" sz="1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CLR(Common </a:t>
              </a: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Language Runtime)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31640" y="2915668"/>
              <a:ext cx="3672408" cy="150860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91680" y="2811004"/>
            <a:ext cx="8160639" cy="3049654"/>
          </a:xfrm>
          <a:prstGeom prst="rect">
            <a:avLst/>
          </a:prstGeom>
          <a:solidFill>
            <a:schemeClr val="bg1"/>
          </a:solidFill>
          <a:ln>
            <a:solidFill>
              <a:srgbClr val="00CC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72000" tIns="108000" bIns="108000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22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22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-BCL 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클래스</a:t>
            </a:r>
            <a:endParaRPr lang="en-US" altLang="ko-KR" sz="22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22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-Window 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 :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 응용 프로그램 개발을 위한 </a:t>
            </a:r>
            <a:r>
              <a:rPr lang="ko-KR" altLang="en-US" sz="22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</a:t>
            </a:r>
            <a:endParaRPr lang="en-US" altLang="ko-KR" sz="2200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ko-KR" altLang="en-US" sz="22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22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22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-ASP.NET 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클래스 라이브러리</a:t>
            </a:r>
            <a:endParaRPr lang="en-US" altLang="ko-KR" sz="22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22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-ADO.NET 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클래스 라이브러리</a:t>
            </a:r>
            <a:endParaRPr lang="en-US" altLang="ko-KR" sz="22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MSDN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(msdn.Microsoft.com</a:t>
            </a:r>
            <a:r>
              <a:rPr lang="en-US" altLang="ko-KR" sz="22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2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3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전체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전체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1944</TotalTime>
  <Words>1003</Words>
  <Application>Microsoft Office PowerPoint</Application>
  <PresentationFormat>화면 슬라이드 쇼(4:3)</PresentationFormat>
  <Paragraphs>262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HY얕은샘물M</vt:lpstr>
      <vt:lpstr>굴림</vt:lpstr>
      <vt:lpstr>나눔고딕</vt:lpstr>
      <vt:lpstr>나눔고딕 ExtraBold</vt:lpstr>
      <vt:lpstr>맑은 고딕</vt:lpstr>
      <vt:lpstr>한컴돋움</vt:lpstr>
      <vt:lpstr>한컴바탕</vt:lpstr>
      <vt:lpstr>Arial</vt:lpstr>
      <vt:lpstr>Times New Roman</vt:lpstr>
      <vt:lpstr>Tw Cen MT</vt:lpstr>
      <vt:lpstr>Wingdings</vt:lpstr>
      <vt:lpstr>Wingdings 3</vt:lpstr>
      <vt:lpstr>전체</vt:lpstr>
      <vt:lpstr>C# _소개</vt:lpstr>
      <vt:lpstr>소개 [1/2]</vt:lpstr>
      <vt:lpstr>소개 [2/2]</vt:lpstr>
      <vt:lpstr>윈폼과 콘솔 애플리케이션 </vt:lpstr>
      <vt:lpstr>C# 개발 환경</vt:lpstr>
      <vt:lpstr>Console Application 예</vt:lpstr>
      <vt:lpstr>Window Application 예</vt:lpstr>
      <vt:lpstr>C# 프로그램 실행과정</vt:lpstr>
      <vt:lpstr> .NET 프레임워크</vt:lpstr>
      <vt:lpstr>공통 언어 런타임(CLR)</vt:lpstr>
      <vt:lpstr>공통 언어 스펙(CLS)</vt:lpstr>
      <vt:lpstr>공통 자료형 시스템(CTS)</vt:lpstr>
      <vt:lpstr>실행 모델</vt:lpstr>
      <vt:lpstr>어셈블리와 역어셈블리 과정</vt:lpstr>
      <vt:lpstr>C# 솔루션과 프로젝트 만들기</vt:lpstr>
      <vt:lpstr>C# 솔루션과 프로젝트 만들기</vt:lpstr>
      <vt:lpstr>솔루션에 프로젝트 추가하기</vt:lpstr>
      <vt:lpstr>콘솔 응용 프로그램 작성</vt:lpstr>
      <vt:lpstr>콘솔 응용 프로그램 – 실행 &amp; 결과 </vt:lpstr>
      <vt:lpstr>실습과제</vt:lpstr>
    </vt:vector>
  </TitlesOfParts>
  <Company>pllab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1장 C#의 개요</dc:title>
  <dc:creator>동국대학교 프로그래밍 언어 연구실</dc:creator>
  <cp:lastModifiedBy>hallym</cp:lastModifiedBy>
  <cp:revision>111</cp:revision>
  <dcterms:created xsi:type="dcterms:W3CDTF">2005-08-05T04:54:18Z</dcterms:created>
  <dcterms:modified xsi:type="dcterms:W3CDTF">2019-02-27T06:26:40Z</dcterms:modified>
</cp:coreProperties>
</file>